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85" r:id="rId21"/>
    <p:sldId id="286" r:id="rId22"/>
    <p:sldId id="288" r:id="rId23"/>
    <p:sldId id="276" r:id="rId24"/>
    <p:sldId id="277" r:id="rId25"/>
    <p:sldId id="278" r:id="rId26"/>
    <p:sldId id="279" r:id="rId27"/>
    <p:sldId id="282" r:id="rId28"/>
    <p:sldId id="280" r:id="rId29"/>
    <p:sldId id="281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Helvetica" pitchFamily="2" charset="0"/>
      <p:regular r:id="rId36"/>
      <p:bold r:id="rId37"/>
      <p:italic r:id="rId38"/>
      <p:boldItalic r:id="rId39"/>
    </p:embeddedFont>
    <p:embeddedFont>
      <p:font typeface="Helvetica Neue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c/qBqx5j3wy1AbQJz+rq/w2GB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oar\OneDrive\Desktop\Nuovo%20Foglio%20di%20lavoro%20di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Numero</a:t>
            </a:r>
            <a:r>
              <a:rPr lang="en-US" baseline="0"/>
              <a:t> pubblicazioni sui razzi ibridi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Numero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Foglio1!$A$2:$A$24</c:f>
              <c:numCache>
                <c:formatCode>General</c:formatCode>
                <c:ptCount val="2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</c:numCache>
            </c:numRef>
          </c:cat>
          <c:val>
            <c:numRef>
              <c:f>Foglio1!$B$2:$B$24</c:f>
              <c:numCache>
                <c:formatCode>General</c:formatCode>
                <c:ptCount val="23"/>
                <c:pt idx="0">
                  <c:v>90</c:v>
                </c:pt>
                <c:pt idx="1">
                  <c:v>83</c:v>
                </c:pt>
                <c:pt idx="2">
                  <c:v>106</c:v>
                </c:pt>
                <c:pt idx="3">
                  <c:v>113</c:v>
                </c:pt>
                <c:pt idx="4">
                  <c:v>102</c:v>
                </c:pt>
                <c:pt idx="5">
                  <c:v>113</c:v>
                </c:pt>
                <c:pt idx="6">
                  <c:v>109</c:v>
                </c:pt>
                <c:pt idx="7">
                  <c:v>144</c:v>
                </c:pt>
                <c:pt idx="8">
                  <c:v>121</c:v>
                </c:pt>
                <c:pt idx="9">
                  <c:v>145</c:v>
                </c:pt>
                <c:pt idx="10">
                  <c:v>150</c:v>
                </c:pt>
                <c:pt idx="11">
                  <c:v>163</c:v>
                </c:pt>
                <c:pt idx="12">
                  <c:v>157</c:v>
                </c:pt>
                <c:pt idx="13">
                  <c:v>242</c:v>
                </c:pt>
                <c:pt idx="14">
                  <c:v>237</c:v>
                </c:pt>
                <c:pt idx="15">
                  <c:v>266</c:v>
                </c:pt>
                <c:pt idx="16">
                  <c:v>312</c:v>
                </c:pt>
                <c:pt idx="17">
                  <c:v>371</c:v>
                </c:pt>
                <c:pt idx="18">
                  <c:v>436</c:v>
                </c:pt>
                <c:pt idx="19">
                  <c:v>438</c:v>
                </c:pt>
                <c:pt idx="20">
                  <c:v>482</c:v>
                </c:pt>
                <c:pt idx="21">
                  <c:v>713</c:v>
                </c:pt>
                <c:pt idx="22">
                  <c:v>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ED-49EA-AA27-F9DDF3579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4697887"/>
        <c:axId val="494699135"/>
      </c:barChart>
      <c:catAx>
        <c:axId val="494697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699135"/>
        <c:crosses val="autoZero"/>
        <c:auto val="1"/>
        <c:lblAlgn val="ctr"/>
        <c:lblOffset val="100"/>
        <c:noMultiLvlLbl val="0"/>
      </c:catAx>
      <c:valAx>
        <c:axId val="494699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69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4a49ef0f2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c4a49ef0f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4a49ef0f2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c4a49ef0f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9156785b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c9156785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4b238860d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c4b238860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c4f00317a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1c4f00317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4a49ef0f2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c4a49ef0f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7fced9b4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c7fced9b4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4a49ef0f2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c4a49ef0f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0fab2c6f6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180fab2c6f6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c87ff69104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c87ff6910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0fab2c6f6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80fab2c6f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4a49ef0f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c4a49ef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0fab2c6f6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80fab2c6f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4a49ef0f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c4a49ef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619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c4a49ef0f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1c4a49ef0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a49ef0f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c4a49ef0f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4a49ef0f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c4a49ef0f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5ec2903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c5ec2903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4a49ef0f2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c4a49ef0f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4a49ef0f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c4a49ef0f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4a49ef0f2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c4a49ef0f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4f26b372b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c4f26b372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2000">
              <a:schemeClr val="dk1"/>
            </a:gs>
            <a:gs pos="100000">
              <a:srgbClr val="870000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1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55.jpg"/><Relationship Id="rId4" Type="http://schemas.openxmlformats.org/officeDocument/2006/relationships/image" Target="../media/image2.png"/><Relationship Id="rId9" Type="http://schemas.openxmlformats.org/officeDocument/2006/relationships/hyperlink" Target="http://www.youtube.com/watch?v=3xITLtItRB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59.jpg"/><Relationship Id="rId4" Type="http://schemas.openxmlformats.org/officeDocument/2006/relationships/image" Target="../media/image2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3.jpg"/><Relationship Id="rId5" Type="http://schemas.openxmlformats.org/officeDocument/2006/relationships/image" Target="../media/image3.png"/><Relationship Id="rId10" Type="http://schemas.openxmlformats.org/officeDocument/2006/relationships/image" Target="../media/image62.jp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0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2.gif"/><Relationship Id="rId5" Type="http://schemas.openxmlformats.org/officeDocument/2006/relationships/image" Target="../media/image2.png"/><Relationship Id="rId10" Type="http://schemas.openxmlformats.org/officeDocument/2006/relationships/image" Target="../media/image81.jpg"/><Relationship Id="rId4" Type="http://schemas.openxmlformats.org/officeDocument/2006/relationships/image" Target="../media/image3.png"/><Relationship Id="rId9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8.emf"/><Relationship Id="rId10" Type="http://schemas.openxmlformats.org/officeDocument/2006/relationships/image" Target="../media/image29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480" y="209789"/>
            <a:ext cx="6115907" cy="318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618" y="5932386"/>
            <a:ext cx="773882" cy="7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7935" y="6021614"/>
            <a:ext cx="2645447" cy="7207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635058" y="3541710"/>
            <a:ext cx="915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PRESENTAZIONE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52949" y="579180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947525" y="4861675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4a49ef0f2_0_125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1c4a49ef0f2_0_125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c4a49ef0f2_0_125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c4a49ef0f2_0_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g1c4a49ef0f2_0_125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2" name="Google Shape;352;g1c4a49ef0f2_0_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g1c4a49ef0f2_0_125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4" name="Google Shape;354;g1c4a49ef0f2_0_1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c4a49ef0f2_0_125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Launch Pad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g1c4a49ef0f2_0_125"/>
          <p:cNvSpPr txBox="1"/>
          <p:nvPr/>
        </p:nvSpPr>
        <p:spPr>
          <a:xfrm>
            <a:off x="420750" y="1461125"/>
            <a:ext cx="1137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rampa di lancio, attualmente in fase di progettazione, è un sistema molto complesso sviluppato interamente dal nostro team.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g1c4a49ef0f2_0_125"/>
          <p:cNvSpPr txBox="1"/>
          <p:nvPr/>
        </p:nvSpPr>
        <p:spPr>
          <a:xfrm>
            <a:off x="420750" y="2292250"/>
            <a:ext cx="3306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Requisiti imposti da EuRoC: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Angolo di lancio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Velocità di lancio 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Stabilità del razzo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g1c4a49ef0f2_0_125"/>
          <p:cNvSpPr txBox="1"/>
          <p:nvPr/>
        </p:nvSpPr>
        <p:spPr>
          <a:xfrm>
            <a:off x="420750" y="3676375"/>
            <a:ext cx="5947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Linee guida imposte all’interno del team: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Basso costo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Semplicità e velocità di montaggio/smontaggio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Materiali resistenti per garantire la rigidezza necessaria al lancio nella posizione corretta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posizionamento orizzontale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9" name="Google Shape;359;g1c4a49ef0f2_0_1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226741" y="16194612"/>
            <a:ext cx="5933368" cy="964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c4a49ef0f2_0_125"/>
          <p:cNvPicPr preferRelativeResize="0"/>
          <p:nvPr/>
        </p:nvPicPr>
        <p:blipFill rotWithShape="1">
          <a:blip r:embed="rId8">
            <a:alphaModFix/>
          </a:blip>
          <a:srcRect l="23410" r="37758"/>
          <a:stretch/>
        </p:blipFill>
        <p:spPr>
          <a:xfrm>
            <a:off x="6368250" y="2116133"/>
            <a:ext cx="2387151" cy="33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6A37592-60BD-70A3-8DFA-532559561B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76" y="2071946"/>
            <a:ext cx="2298285" cy="1711345"/>
          </a:xfrm>
          <a:prstGeom prst="rect">
            <a:avLst/>
          </a:prstGeom>
        </p:spPr>
      </p:pic>
      <p:pic>
        <p:nvPicPr>
          <p:cNvPr id="9" name="Immagine 8" descr="Immagine che contiene arredamento, sedile, tavolo da lavoro&#10;&#10;Descrizione generata automaticamente">
            <a:extLst>
              <a:ext uri="{FF2B5EF4-FFF2-40B4-BE49-F238E27FC236}">
                <a16:creationId xmlns:a16="http://schemas.microsoft.com/office/drawing/2014/main" id="{179F0487-FE7B-A9BB-6689-795627098A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8519" y="3741050"/>
            <a:ext cx="3362293" cy="2603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4a49ef0f2_0_99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1c4a49ef0f2_0_99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c4a49ef0f2_0_99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c4a49ef0f2_0_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g1c4a49ef0f2_0_99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0" name="Google Shape;260;g1c4a49ef0f2_0_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g1c4a49ef0f2_0_99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2" name="Google Shape;262;g1c4a49ef0f2_0_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c4a49ef0f2_0_99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g1c4a49ef0f2_0_99"/>
          <p:cNvSpPr txBox="1"/>
          <p:nvPr/>
        </p:nvSpPr>
        <p:spPr>
          <a:xfrm>
            <a:off x="178050" y="1310125"/>
            <a:ext cx="11874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L’elettronica di SFR I ha il compito di monitorare lo stato del razzo, controllare la missione e tenere informata la ground station.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divisa in due sezioni: quella PRINCIPALE progettata su misura dal team e quella SECONDARIA o ridondante che assicura un recupero sicuro in caso di guasto alla principale.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5" name="Google Shape;265;g1c4a49ef0f2_0_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2825" y="2706282"/>
            <a:ext cx="4583173" cy="318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c4a49ef0f2_0_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6893" y="2706275"/>
            <a:ext cx="3893284" cy="31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c9156785b6_1_0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1c9156785b6_1_0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c9156785b6_1_0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c9156785b6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g1c9156785b6_1_0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6" name="Google Shape;276;g1c9156785b6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g1c9156785b6_1_0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8" name="Google Shape;278;g1c9156785b6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c9156785b6_1_0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PCB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g1c9156785b6_1_0"/>
          <p:cNvSpPr txBox="1"/>
          <p:nvPr/>
        </p:nvSpPr>
        <p:spPr>
          <a:xfrm>
            <a:off x="175800" y="1223075"/>
            <a:ext cx="1191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PCB di controllo è una scheda elettronica progettata completamente dal team che integra al suo interno un microcontrollore della famiglia STM32, la circuiteria per i sensori, gli azionamenti nonché il modulo per il sistema di comunicazione. 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" name="Google Shape;281;g1c9156785b6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8475" y="1924937"/>
            <a:ext cx="7585249" cy="39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4b238860d_1_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1c4b238860d_1_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c4b238860d_1_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c4b238860d_1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g1c4b238860d_1_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1" name="Google Shape;291;g1c4b238860d_1_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g1c4b238860d_1_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3" name="Google Shape;293;g1c4b238860d_1_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c4b238860d_1_4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g1c4b238860d_1_4"/>
          <p:cNvSpPr txBox="1"/>
          <p:nvPr/>
        </p:nvSpPr>
        <p:spPr>
          <a:xfrm>
            <a:off x="179775" y="1273500"/>
            <a:ext cx="1191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dei dati vengono raccolti da sensori analogici grazie ad opportuni circuiti di condizionamento, progettati con lo scopo di ridurre il più possibile gli errori di acquisizione. 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6" name="Google Shape;296;g1c4b238860d_1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9391" y="2062662"/>
            <a:ext cx="9020984" cy="37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C9BEE69-AF3E-3FB5-E75F-551A405B56F8}"/>
              </a:ext>
            </a:extLst>
          </p:cNvPr>
          <p:cNvSpPr/>
          <p:nvPr/>
        </p:nvSpPr>
        <p:spPr>
          <a:xfrm>
            <a:off x="3355254" y="4000110"/>
            <a:ext cx="814935" cy="3225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1E6D1EC-DBE7-EB85-10F1-C98228B0F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4" y="4405121"/>
            <a:ext cx="2110633" cy="98853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08173AB-6071-465E-D2A6-F55C0F7DA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9" y="2326706"/>
            <a:ext cx="1318260" cy="170434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0E4FD7-5F19-0968-8B68-AD9B7D1278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8"/>
          <a:stretch/>
        </p:blipFill>
        <p:spPr bwMode="auto">
          <a:xfrm>
            <a:off x="9885394" y="2197587"/>
            <a:ext cx="1818640" cy="1621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FF9D0D2-A434-565B-5A36-53242DC2BC51}"/>
              </a:ext>
            </a:extLst>
          </p:cNvPr>
          <p:cNvCxnSpPr>
            <a:cxnSpLocks/>
          </p:cNvCxnSpPr>
          <p:nvPr/>
        </p:nvCxnSpPr>
        <p:spPr>
          <a:xfrm flipH="1">
            <a:off x="2212258" y="2931005"/>
            <a:ext cx="1550463" cy="246726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A20441F-B739-41AC-8ACB-E4B8168C902B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4886632"/>
            <a:ext cx="758810" cy="50702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7B90BF5-5769-D13C-2072-76D2517822F0}"/>
              </a:ext>
            </a:extLst>
          </p:cNvPr>
          <p:cNvCxnSpPr>
            <a:cxnSpLocks/>
          </p:cNvCxnSpPr>
          <p:nvPr/>
        </p:nvCxnSpPr>
        <p:spPr>
          <a:xfrm>
            <a:off x="6324289" y="2648299"/>
            <a:ext cx="3561105" cy="114566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4f00317a6_0_1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1c4f00317a6_0_1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c4f00317a6_0_1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c4f00317a6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g1c4f00317a6_0_1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7" name="Google Shape;307;g1c4f00317a6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g1c4f00317a6_0_1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9" name="Google Shape;309;g1c4f00317a6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c4f00317a6_0_1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g1c4f00317a6_0_1"/>
          <p:cNvSpPr txBox="1"/>
          <p:nvPr/>
        </p:nvSpPr>
        <p:spPr>
          <a:xfrm>
            <a:off x="179775" y="1273500"/>
            <a:ext cx="11835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sistema di potenza permette l’alimentazione di tutta l’elettronica ed è stato sviluppato per poter essere alimentato da delle batterie da 7.4V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L’alimentatore delle elettrovalvole è stato progettato ad hoc per lo scopo: si tratta di un convertitore DC-DC di tipo Boost in grado di erogare 24V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 elettrovalvole vengono comandate dal microcontrollore attraverso un apposito driver che pilota i MOSFET di accensione: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g1c4f00317a6_0_1"/>
          <p:cNvPicPr preferRelativeResize="0"/>
          <p:nvPr/>
        </p:nvPicPr>
        <p:blipFill rotWithShape="1">
          <a:blip r:embed="rId7">
            <a:alphaModFix/>
          </a:blip>
          <a:srcRect r="1931" b="11979"/>
          <a:stretch/>
        </p:blipFill>
        <p:spPr>
          <a:xfrm>
            <a:off x="2324750" y="3287699"/>
            <a:ext cx="7392300" cy="22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4a49ef0f2_0_1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g1c4a49ef0f2_0_1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c4a49ef0f2_0_1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c4a49ef0f2_0_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g1c4a49ef0f2_0_112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2" name="Google Shape;322;g1c4a49ef0f2_0_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g1c4a49ef0f2_0_112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4" name="Google Shape;324;g1c4a49ef0f2_0_1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c4a49ef0f2_0_112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g1c4a49ef0f2_0_112"/>
          <p:cNvSpPr txBox="1"/>
          <p:nvPr/>
        </p:nvSpPr>
        <p:spPr>
          <a:xfrm>
            <a:off x="0" y="1398278"/>
            <a:ext cx="4691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la  trasmissione di dati si è scelto di utilizzare il modulo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LoRa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(SX1278), che possiede un’alta sensibilità e permette di modulare il segnale in banda 137-525 MHz.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moduli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LoRa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contengono tutta la circuiteria che si occupa della modulazione e trasmissione del segnale.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7" name="Google Shape;327;g1c4a49ef0f2_0_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7717" y="1700638"/>
            <a:ext cx="5557371" cy="3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743FB513-9496-F2F5-A95B-F53D8B441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8837" y="3874359"/>
            <a:ext cx="3410572" cy="19214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7fced9b49_0_3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1c7fced9b49_0_3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c7fced9b49_0_3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c7fced9b49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g1c7fced9b49_0_3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7" name="Google Shape;337;g1c7fced9b49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g1c7fced9b49_0_3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9" name="Google Shape;339;g1c7fced9b49_0_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c7fced9b49_0_3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g1c7fced9b49_0_3"/>
          <p:cNvSpPr txBox="1"/>
          <p:nvPr/>
        </p:nvSpPr>
        <p:spPr>
          <a:xfrm>
            <a:off x="-56524" y="1508985"/>
            <a:ext cx="3322408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ground station riceverà i dati relativi ai vari sensori (altitudine, velocità, posizione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stato della missione), inviandoli al computer con una trasmissione seriale.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883083-1241-5549-C349-20585519F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714" y="1478163"/>
            <a:ext cx="3322408" cy="187177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7F4C80-88CE-3EA4-1B08-5A51CCA13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437" y="4103402"/>
            <a:ext cx="4353567" cy="186581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0782D36-2840-7BE8-C3D9-ABB7E18BA5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437" y="1473751"/>
            <a:ext cx="4353533" cy="437258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6BD93AD-4F2E-8EFC-58C5-8375DEE1D9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5227" y="2061065"/>
            <a:ext cx="771250" cy="47027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80F53A4-785A-6447-7115-3C599319412F}"/>
              </a:ext>
            </a:extLst>
          </p:cNvPr>
          <p:cNvSpPr txBox="1"/>
          <p:nvPr/>
        </p:nvSpPr>
        <p:spPr>
          <a:xfrm>
            <a:off x="-56524" y="4283772"/>
            <a:ext cx="68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l’utilizzo del linguaggio Python e la libreria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 dati verranno visualizzati su grafici e aggiornati in tempo reale, consentendo il monitoraggio della missione.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4a49ef0f2_0_138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1c4a49ef0f2_0_138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c4a49ef0f2_0_138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c4a49ef0f2_0_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g1c4a49ef0f2_0_138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0" name="Google Shape;370;g1c4a49ef0f2_0_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g1c4a49ef0f2_0_138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2" name="Google Shape;372;g1c4a49ef0f2_0_1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c4a49ef0f2_0_138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Facilities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g1c4a49ef0f2_0_138"/>
          <p:cNvSpPr txBox="1"/>
          <p:nvPr/>
        </p:nvSpPr>
        <p:spPr>
          <a:xfrm>
            <a:off x="301575" y="1658800"/>
            <a:ext cx="4929186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Laboratorio di Voltabarozzo utilizzato per test su sistema propulsivo e sistema di recupero. 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Obiettivi dei test: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○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Verificare espulsione paracadute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○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Verificare tenuta serbatoio, valvola di volo e camera di combustione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○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Verificare il corretto funzionamento del sistema propulsivo: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Wingdings" panose="05000000000000000000" pitchFamily="2" charset="2"/>
              <a:buChar char="Ø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apertura valvola 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Wingdings" panose="05000000000000000000" pitchFamily="2" charset="2"/>
              <a:buChar char="Ø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accensione motore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Wingdings" panose="05000000000000000000" pitchFamily="2" charset="2"/>
              <a:buChar char="Ø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spinta prodotta dal motore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○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Raccolta dati per ricerca e sviluppo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g1c4a49ef0f2_0_138"/>
          <p:cNvSpPr txBox="1"/>
          <p:nvPr/>
        </p:nvSpPr>
        <p:spPr>
          <a:xfrm>
            <a:off x="9065950" y="5522450"/>
            <a:ext cx="27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[ARRC Rocket Team] 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6" name="Google Shape;376;g1c4a49ef0f2_0_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51000" y="3974049"/>
            <a:ext cx="2829900" cy="158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c4a49ef0f2_0_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5948" y="1568700"/>
            <a:ext cx="2591613" cy="24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c4a49ef0f2_0_1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4387" y="1568700"/>
            <a:ext cx="3443989" cy="42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0fab2c6f6_1_37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180fab2c6f6_1_37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80fab2c6f6_1_37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80fab2c6f6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g180fab2c6f6_1_37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8" name="Google Shape;388;g180fab2c6f6_1_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g180fab2c6f6_1_37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0" name="Google Shape;390;g180fab2c6f6_1_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80fab2c6f6_1_37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Banco da Test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g180fab2c6f6_1_37"/>
          <p:cNvSpPr txBox="1"/>
          <p:nvPr/>
        </p:nvSpPr>
        <p:spPr>
          <a:xfrm>
            <a:off x="4103275" y="1356575"/>
            <a:ext cx="715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banco da test è composto da due binari ed un carrello su cui viene fissata la camera di combustione. Il suo scopo è quello di misurare la spinta prodotta dal motore.   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3" name="Google Shape;393;g180fab2c6f6_1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523" y="1455970"/>
            <a:ext cx="2543441" cy="18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80fab2c6f6_1_37"/>
          <p:cNvSpPr txBox="1"/>
          <p:nvPr/>
        </p:nvSpPr>
        <p:spPr>
          <a:xfrm>
            <a:off x="1221244" y="3356700"/>
            <a:ext cx="175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 banco da test v1</a:t>
            </a:r>
            <a:endParaRPr sz="13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g180fab2c6f6_1_37"/>
          <p:cNvSpPr txBox="1"/>
          <p:nvPr/>
        </p:nvSpPr>
        <p:spPr>
          <a:xfrm>
            <a:off x="4458875" y="2372375"/>
            <a:ext cx="766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Materiale: acciaio 440C 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Cella di carico e sensori di pressione e temperatura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Acquisitore a 8 canali (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Dewesoft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6" name="Google Shape;396;g180fab2c6f6_1_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411" y="3794038"/>
            <a:ext cx="3643764" cy="17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80fab2c6f6_1_37"/>
          <p:cNvSpPr txBox="1"/>
          <p:nvPr/>
        </p:nvSpPr>
        <p:spPr>
          <a:xfrm>
            <a:off x="522400" y="5501600"/>
            <a:ext cx="364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banco da test v2</a:t>
            </a:r>
            <a:endParaRPr sz="15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g180fab2c6f6_1_37"/>
          <p:cNvSpPr txBox="1"/>
          <p:nvPr/>
        </p:nvSpPr>
        <p:spPr>
          <a:xfrm>
            <a:off x="4458875" y="4110475"/>
            <a:ext cx="6803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Permette di caricare valvola, serbatoio e fluidica sul banco 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Soluzione per testare anche la camera di combustione da volo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c87ff69104_1_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1c87ff69104_1_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c87ff69104_1_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c87ff69104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g1c87ff69104_1_2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8" name="Google Shape;408;g1c87ff69104_1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g1c87ff69104_1_2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0" name="Google Shape;410;g1c87ff69104_1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c87ff69104_1_2"/>
          <p:cNvSpPr txBox="1"/>
          <p:nvPr/>
        </p:nvSpPr>
        <p:spPr>
          <a:xfrm>
            <a:off x="3937875" y="358163"/>
            <a:ext cx="512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sistema di recupero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g1c87ff69104_1_2"/>
          <p:cNvSpPr txBox="1"/>
          <p:nvPr/>
        </p:nvSpPr>
        <p:spPr>
          <a:xfrm>
            <a:off x="328800" y="1526600"/>
            <a:ext cx="1060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g1c87ff69104_1_2"/>
          <p:cNvSpPr txBox="1"/>
          <p:nvPr/>
        </p:nvSpPr>
        <p:spPr>
          <a:xfrm>
            <a:off x="522425" y="1623613"/>
            <a:ext cx="4048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4" name="Google Shape;414;g1c87ff69104_1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1025" y="1500750"/>
            <a:ext cx="2350335" cy="19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c87ff69104_1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575" y="1526600"/>
            <a:ext cx="2068425" cy="19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c87ff69104_1_2" descr="Rocket Parachute Ejection Test / Electronic Recovery&#10;Getting close to a launch date..." title="Rocket Parachute Ejection Test / Electronic Recovery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40550" y="3675825"/>
            <a:ext cx="3086100" cy="231456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c87ff69104_1_2"/>
          <p:cNvSpPr txBox="1"/>
          <p:nvPr/>
        </p:nvSpPr>
        <p:spPr>
          <a:xfrm>
            <a:off x="6096000" y="2364250"/>
            <a:ext cx="48534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bomboletta di CO2 viene forata e il gas spinge un pistone che a sua volta aziona il sistema di recupero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il funzionamento si sta ragionando su più opzioni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successo del test è determinato dall’espulsione completa del paracadute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Sono previsti test a 0, 45 e 90 gradi 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g1c87ff69104_1_2"/>
          <p:cNvSpPr txBox="1"/>
          <p:nvPr/>
        </p:nvSpPr>
        <p:spPr>
          <a:xfrm>
            <a:off x="778550" y="3447450"/>
            <a:ext cx="20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attuatore solenoidale 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g1c87ff69104_1_2"/>
          <p:cNvSpPr txBox="1"/>
          <p:nvPr/>
        </p:nvSpPr>
        <p:spPr>
          <a:xfrm>
            <a:off x="3037788" y="3462900"/>
            <a:ext cx="22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molla a torsione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l="-1" r="76567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"/>
          <p:cNvCxnSpPr/>
          <p:nvPr/>
        </p:nvCxnSpPr>
        <p:spPr>
          <a:xfrm>
            <a:off x="-1" y="6046237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7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"/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INDICE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-43920" y="1499334"/>
            <a:ext cx="10694100" cy="50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Struttura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Serbatoio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Rampa di lancio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 (</a:t>
            </a:r>
            <a:r>
              <a:rPr lang="it-IT" sz="21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OverBoard</a:t>
            </a:r>
            <a:r>
              <a:rPr lang="it-IT" sz="21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Electronics</a:t>
            </a: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endParaRPr sz="2100"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Facilities</a:t>
            </a:r>
            <a:endParaRPr sz="2100"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Banco da test</a:t>
            </a:r>
          </a:p>
          <a:p>
            <a:pPr marL="457200" indent="-361950"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4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Sponsor</a:t>
            </a: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endParaRPr lang="it-IT"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">
            <a:off x="3658901" y="1530772"/>
            <a:ext cx="2259175" cy="435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 rot="-1501960">
            <a:off x="3469770" y="2365654"/>
            <a:ext cx="259168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8">
            <a:alphaModFix/>
          </a:blip>
          <a:srcRect t="2028"/>
          <a:stretch/>
        </p:blipFill>
        <p:spPr>
          <a:xfrm>
            <a:off x="5547033" y="1368684"/>
            <a:ext cx="2259176" cy="226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2635" y="1368684"/>
            <a:ext cx="2259176" cy="226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3257" y="3784069"/>
            <a:ext cx="2420878" cy="191925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3" name="Google Shape;113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31719" y="1647133"/>
            <a:ext cx="1783577" cy="349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SpaceShipTwo plane glides through a weightier test flight">
            <a:extLst>
              <a:ext uri="{FF2B5EF4-FFF2-40B4-BE49-F238E27FC236}">
                <a16:creationId xmlns:a16="http://schemas.microsoft.com/office/drawing/2014/main" id="{D46AF369-BCFE-3301-3DDD-45D9518B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871" y="3788997"/>
            <a:ext cx="2234111" cy="17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fab2c6f6_1_2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180fab2c6f6_1_2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80fab2c6f6_1_2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80fab2c6f6_1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g180fab2c6f6_1_2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5" name="Google Shape;445;g180fab2c6f6_1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g180fab2c6f6_1_2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g180fab2c6f6_1_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80fab2c6f6_1_24"/>
          <p:cNvSpPr txBox="1"/>
          <p:nvPr/>
        </p:nvSpPr>
        <p:spPr>
          <a:xfrm>
            <a:off x="3714381" y="358174"/>
            <a:ext cx="55526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g180fab2c6f6_1_24"/>
          <p:cNvSpPr txBox="1"/>
          <p:nvPr/>
        </p:nvSpPr>
        <p:spPr>
          <a:xfrm>
            <a:off x="318968" y="1556097"/>
            <a:ext cx="8279742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Trade-off prestazioni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Convenienza su lanciatori di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dimensioni medio-piccole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(poche decine di metri)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economy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Grandi lanciatori portano i payload in orbite standardizzate (SSO, GEO) per le applicazioni più diffuse, costellazioni, satelliti Meteo, governative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it-IT"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Tutta la logistica e i lanci in zone più specifiche, richieste con l’avvicinarsi allo spazio di numerose aziende private, necessitano di flessibilità e quindi di veicoli/motori più piccoli con target più specifici.</a:t>
            </a:r>
          </a:p>
        </p:txBody>
      </p:sp>
      <p:pic>
        <p:nvPicPr>
          <p:cNvPr id="3" name="Immagine 2" descr="Immagine che contiene testo, terra&#10;&#10;Descrizione generata automaticamente">
            <a:extLst>
              <a:ext uri="{FF2B5EF4-FFF2-40B4-BE49-F238E27FC236}">
                <a16:creationId xmlns:a16="http://schemas.microsoft.com/office/drawing/2014/main" id="{59466433-69C2-24F8-E40B-0D15FBA005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43" r="32192" b="2784"/>
          <a:stretch/>
        </p:blipFill>
        <p:spPr>
          <a:xfrm>
            <a:off x="9655901" y="1418066"/>
            <a:ext cx="2049979" cy="3096922"/>
          </a:xfrm>
          <a:prstGeom prst="rect">
            <a:avLst/>
          </a:prstGeom>
        </p:spPr>
      </p:pic>
      <p:pic>
        <p:nvPicPr>
          <p:cNvPr id="5" name="Immagine 4" descr="Immagine che contiene testo, treno, esterni, rotaie&#10;&#10;Descrizione generata automaticamente">
            <a:extLst>
              <a:ext uri="{FF2B5EF4-FFF2-40B4-BE49-F238E27FC236}">
                <a16:creationId xmlns:a16="http://schemas.microsoft.com/office/drawing/2014/main" id="{5DBD2DB4-5007-CA4E-FCE0-9618E4780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9142" y="4852220"/>
            <a:ext cx="3445218" cy="1010328"/>
          </a:xfrm>
          <a:prstGeom prst="rect">
            <a:avLst/>
          </a:prstGeom>
        </p:spPr>
      </p:pic>
      <p:pic>
        <p:nvPicPr>
          <p:cNvPr id="7" name="Immagine 6" descr="Immagine che contiene testo, strada, cielo, esterni&#10;&#10;Descrizione generata automaticamente">
            <a:extLst>
              <a:ext uri="{FF2B5EF4-FFF2-40B4-BE49-F238E27FC236}">
                <a16:creationId xmlns:a16="http://schemas.microsoft.com/office/drawing/2014/main" id="{FD126EAA-3768-081B-D493-B3D6BF3C8D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17" r="17308"/>
          <a:stretch/>
        </p:blipFill>
        <p:spPr>
          <a:xfrm>
            <a:off x="8734512" y="4126241"/>
            <a:ext cx="3254477" cy="1629492"/>
          </a:xfrm>
          <a:prstGeom prst="rect">
            <a:avLst/>
          </a:prstGeom>
        </p:spPr>
      </p:pic>
      <p:pic>
        <p:nvPicPr>
          <p:cNvPr id="9" name="Immagine 8" descr="Immagine che contiene persona, inpiedi, posando&#10;&#10;Descrizione generata automaticamente">
            <a:extLst>
              <a:ext uri="{FF2B5EF4-FFF2-40B4-BE49-F238E27FC236}">
                <a16:creationId xmlns:a16="http://schemas.microsoft.com/office/drawing/2014/main" id="{A5CF1DD0-F588-A4DB-E81D-70AC2847F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8233" y="1487845"/>
            <a:ext cx="3107171" cy="2301164"/>
          </a:xfrm>
          <a:prstGeom prst="rect">
            <a:avLst/>
          </a:prstGeom>
        </p:spPr>
      </p:pic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C0FAF4B8-028E-1B34-CC11-EF8B2DB20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745307"/>
              </p:ext>
            </p:extLst>
          </p:nvPr>
        </p:nvGraphicFramePr>
        <p:xfrm>
          <a:off x="4458839" y="1922684"/>
          <a:ext cx="366716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997">
                  <a:extLst>
                    <a:ext uri="{9D8B030D-6E8A-4147-A177-3AD203B41FA5}">
                      <a16:colId xmlns:a16="http://schemas.microsoft.com/office/drawing/2014/main" val="547451124"/>
                    </a:ext>
                  </a:extLst>
                </a:gridCol>
                <a:gridCol w="2222164">
                  <a:extLst>
                    <a:ext uri="{9D8B030D-6E8A-4147-A177-3AD203B41FA5}">
                      <a16:colId xmlns:a16="http://schemas.microsoft.com/office/drawing/2014/main" val="3299497117"/>
                    </a:ext>
                  </a:extLst>
                </a:gridCol>
              </a:tblGrid>
              <a:tr h="264702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bg1"/>
                          </a:solidFill>
                        </a:rPr>
                        <a:t>Ingombri</a:t>
                      </a:r>
                    </a:p>
                  </a:txBody>
                  <a:tcPr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bg1"/>
                          </a:solidFill>
                        </a:rPr>
                        <a:t>Intermedi</a:t>
                      </a:r>
                    </a:p>
                  </a:txBody>
                  <a:tcPr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706345"/>
                  </a:ext>
                </a:extLst>
              </a:tr>
              <a:tr h="264702">
                <a:tc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it-IT" sz="1200" b="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it-IT" sz="1400" b="0" baseline="-25000" dirty="0">
                          <a:solidFill>
                            <a:schemeClr val="bg1"/>
                          </a:solidFill>
                        </a:rPr>
                        <a:t>sp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Intermedio</a:t>
                      </a: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210460"/>
                  </a:ext>
                </a:extLst>
              </a:tr>
              <a:tr h="26470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Complessità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Intermedia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510274"/>
                  </a:ext>
                </a:extLst>
              </a:tr>
              <a:tr h="264702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Storabilità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Intermedia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43346"/>
                  </a:ext>
                </a:extLst>
              </a:tr>
              <a:tr h="44999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Sicurezza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Ottima: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Ox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Fuel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separati</a:t>
                      </a:r>
                    </a:p>
                    <a:p>
                      <a:pPr algn="ctr"/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0293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c4a49ef0f2_0_16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1c4a49ef0f2_0_16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c4a49ef0f2_0_16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c4a49ef0f2_0_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g1c4a49ef0f2_0_16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9" name="Google Shape;459;g1c4a49ef0f2_0_1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c4a49ef0f2_0_16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1" name="Google Shape;461;g1c4a49ef0f2_0_1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c4a49ef0f2_0_164"/>
          <p:cNvSpPr txBox="1"/>
          <p:nvPr/>
        </p:nvSpPr>
        <p:spPr>
          <a:xfrm>
            <a:off x="4103262" y="328653"/>
            <a:ext cx="503090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g1c4a49ef0f2_0_164"/>
          <p:cNvSpPr txBox="1"/>
          <p:nvPr/>
        </p:nvSpPr>
        <p:spPr>
          <a:xfrm>
            <a:off x="328800" y="1526600"/>
            <a:ext cx="1060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395;g180fab2c6f6_1_37">
            <a:extLst>
              <a:ext uri="{FF2B5EF4-FFF2-40B4-BE49-F238E27FC236}">
                <a16:creationId xmlns:a16="http://schemas.microsoft.com/office/drawing/2014/main" id="{CC39D50A-983B-AD35-AC25-0FBEEECBF61E}"/>
              </a:ext>
            </a:extLst>
          </p:cNvPr>
          <p:cNvSpPr txBox="1"/>
          <p:nvPr/>
        </p:nvSpPr>
        <p:spPr>
          <a:xfrm>
            <a:off x="179784" y="1813414"/>
            <a:ext cx="7669200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Nuova tecnologia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Elevato potenziale al contrario di razzi solidi e liquidi con oltre          60 anni di investimenti ed eredità di volo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Flessibilità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Piccoli-medi lanciatori, navicelle turistiche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aviolancio, spazioplani ultra complessi,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missili innovativi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VSS 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Unity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(Virgin 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Galactic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</a:t>
            </a:r>
          </a:p>
          <a:p>
            <a:pPr marL="114300">
              <a:buClr>
                <a:schemeClr val="lt1"/>
              </a:buClr>
              <a:buSzPts val="1800"/>
            </a:pP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DreamChaser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(2023), Stratos…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4292353F-3382-A237-36FC-95C06765BA5C}"/>
              </a:ext>
            </a:extLst>
          </p:cNvPr>
          <p:cNvGraphicFramePr>
            <a:graphicFrameLocks/>
          </p:cNvGraphicFramePr>
          <p:nvPr/>
        </p:nvGraphicFramePr>
        <p:xfrm>
          <a:off x="7392008" y="1546894"/>
          <a:ext cx="4312026" cy="2111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" name="Immagine 4" descr="Immagine che contiene volando, aria, veivolo, aeroplano&#10;&#10;Descrizione generata automaticamente">
            <a:extLst>
              <a:ext uri="{FF2B5EF4-FFF2-40B4-BE49-F238E27FC236}">
                <a16:creationId xmlns:a16="http://schemas.microsoft.com/office/drawing/2014/main" id="{CB2EA831-22D4-7BEC-48C8-EA6BE2EA20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850" b="14902"/>
          <a:stretch/>
        </p:blipFill>
        <p:spPr>
          <a:xfrm>
            <a:off x="6660158" y="2958039"/>
            <a:ext cx="5144267" cy="2935535"/>
          </a:xfrm>
          <a:prstGeom prst="rect">
            <a:avLst/>
          </a:prstGeom>
        </p:spPr>
      </p:pic>
      <p:pic>
        <p:nvPicPr>
          <p:cNvPr id="11" name="Immagine 10" descr="Immagine che contiene automobile, veicolo, pannello di controllo&#10;&#10;Descrizione generata automaticamente">
            <a:extLst>
              <a:ext uri="{FF2B5EF4-FFF2-40B4-BE49-F238E27FC236}">
                <a16:creationId xmlns:a16="http://schemas.microsoft.com/office/drawing/2014/main" id="{B1904DBE-3CAF-ECF0-A8AD-1D7BEC895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3148" y="3337275"/>
            <a:ext cx="4318285" cy="2429036"/>
          </a:xfrm>
          <a:prstGeom prst="rect">
            <a:avLst/>
          </a:prstGeom>
        </p:spPr>
      </p:pic>
      <p:pic>
        <p:nvPicPr>
          <p:cNvPr id="14" name="Immagine 13" descr="Immagine che contiene esterni, albero, terra&#10;&#10;Descrizione generata automaticamente">
            <a:extLst>
              <a:ext uri="{FF2B5EF4-FFF2-40B4-BE49-F238E27FC236}">
                <a16:creationId xmlns:a16="http://schemas.microsoft.com/office/drawing/2014/main" id="{28581E16-1262-0B20-59DF-F25E128CBE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1974" y="1404478"/>
            <a:ext cx="3456640" cy="2304426"/>
          </a:xfrm>
          <a:prstGeom prst="rect">
            <a:avLst/>
          </a:prstGeom>
        </p:spPr>
      </p:pic>
      <p:pic>
        <p:nvPicPr>
          <p:cNvPr id="9" name="Immagine 8" descr="Immagine che contiene cielo, esterni, aeroplano, strada&#10;&#10;Descrizione generata automaticamente">
            <a:extLst>
              <a:ext uri="{FF2B5EF4-FFF2-40B4-BE49-F238E27FC236}">
                <a16:creationId xmlns:a16="http://schemas.microsoft.com/office/drawing/2014/main" id="{393C07CF-5A79-9B3F-0987-3EEC28DDF0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5687" y="3592104"/>
            <a:ext cx="3459744" cy="2304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4a49ef0f2_0_1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1c4a49ef0f2_0_1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c4a49ef0f2_0_1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c4a49ef0f2_0_1"/>
          <p:cNvSpPr txBox="1">
            <a:spLocks noGrp="1"/>
          </p:cNvSpPr>
          <p:nvPr>
            <p:ph type="body" idx="1"/>
          </p:nvPr>
        </p:nvSpPr>
        <p:spPr>
          <a:xfrm>
            <a:off x="179783" y="1535069"/>
            <a:ext cx="4812753" cy="189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Tecniche di manufacturing innovative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Stampa 3D (Componenti, Combustibile)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Materiali compositi</a:t>
            </a: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 competenze</a:t>
            </a:r>
          </a:p>
          <a:p>
            <a:pPr marL="114300" indent="0"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indent="0"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2" name="Google Shape;472;g1c4a49ef0f2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c4a49ef0f2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g1c4a49ef0f2_0_1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5" name="Google Shape;475;g1c4a49ef0f2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CD8104-9D66-BD60-DC88-486A87A1A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536" y="1392462"/>
            <a:ext cx="2923828" cy="1957594"/>
          </a:xfrm>
          <a:prstGeom prst="rect">
            <a:avLst/>
          </a:prstGeom>
        </p:spPr>
      </p:pic>
      <p:pic>
        <p:nvPicPr>
          <p:cNvPr id="4" name="Immagine 3" descr="Immagine che contiene interni, cucina, stufa, elettrodomestico&#10;&#10;Descrizione generata automaticamente">
            <a:extLst>
              <a:ext uri="{FF2B5EF4-FFF2-40B4-BE49-F238E27FC236}">
                <a16:creationId xmlns:a16="http://schemas.microsoft.com/office/drawing/2014/main" id="{77272B48-CAC9-0B8F-C6A2-0EB9839DC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342" y="1504666"/>
            <a:ext cx="2099300" cy="1574474"/>
          </a:xfrm>
          <a:prstGeom prst="rect">
            <a:avLst/>
          </a:prstGeom>
        </p:spPr>
      </p:pic>
      <p:sp>
        <p:nvSpPr>
          <p:cNvPr id="5" name="Google Shape;462;g1c4a49ef0f2_0_164">
            <a:extLst>
              <a:ext uri="{FF2B5EF4-FFF2-40B4-BE49-F238E27FC236}">
                <a16:creationId xmlns:a16="http://schemas.microsoft.com/office/drawing/2014/main" id="{38D3E571-E372-50BB-F84C-57DEFF80549F}"/>
              </a:ext>
            </a:extLst>
          </p:cNvPr>
          <p:cNvSpPr txBox="1"/>
          <p:nvPr/>
        </p:nvSpPr>
        <p:spPr>
          <a:xfrm>
            <a:off x="4241370" y="380490"/>
            <a:ext cx="429013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Immagine 5" descr="Immagine che contiene mappa&#10;&#10;Descrizione generata automaticamente">
            <a:extLst>
              <a:ext uri="{FF2B5EF4-FFF2-40B4-BE49-F238E27FC236}">
                <a16:creationId xmlns:a16="http://schemas.microsoft.com/office/drawing/2014/main" id="{DE86A392-43A8-3288-1118-C810E40C7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098" y="2874989"/>
            <a:ext cx="2923828" cy="30355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2E0D87-EBD2-0779-B8DE-8C45C4926F07}"/>
              </a:ext>
            </a:extLst>
          </p:cNvPr>
          <p:cNvSpPr txBox="1"/>
          <p:nvPr/>
        </p:nvSpPr>
        <p:spPr>
          <a:xfrm>
            <a:off x="79982" y="3462753"/>
            <a:ext cx="7699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Clr>
                <a:schemeClr val="lt1"/>
              </a:buClr>
              <a:buSzPts val="1800"/>
              <a:buNone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Europa meno di 5 gruppi studenteschi sono riusciti a volare con successo, nessuno in Italia ha eredità di volo con un razzo ibrido. THRUST è una delle due realtà attive, voleremo nel 2023.</a:t>
            </a:r>
          </a:p>
          <a:p>
            <a:pPr marL="114300" indent="0"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indent="0">
              <a:buClr>
                <a:schemeClr val="lt1"/>
              </a:buClr>
              <a:buSzPts val="1800"/>
              <a:buNone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Padova e THRUST sono un punto di riferimento per la propulsione ibrida, grazie alla possibilità di utilizzare il laboratorio di propulsione spaziale di Voltabarozzo, siamo stati contattati da altre università per offrire i nostri 3 anni di esperienza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fab2c6f6_1_2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180fab2c6f6_1_2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80fab2c6f6_1_2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80fab2c6f6_1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g180fab2c6f6_1_2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5" name="Google Shape;445;g180fab2c6f6_1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g180fab2c6f6_1_2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g180fab2c6f6_1_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80fab2c6f6_1_24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5E1CD6-9C53-383D-8C82-ADAF736BB7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2" t="1248" r="5470" b="111"/>
          <a:stretch/>
        </p:blipFill>
        <p:spPr>
          <a:xfrm>
            <a:off x="1948091" y="1295060"/>
            <a:ext cx="8849574" cy="47299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c4a49ef0f2_0_16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1c4a49ef0f2_0_16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c4a49ef0f2_0_16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c4a49ef0f2_0_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g1c4a49ef0f2_0_16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9" name="Google Shape;459;g1c4a49ef0f2_0_1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c4a49ef0f2_0_16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1" name="Google Shape;461;g1c4a49ef0f2_0_1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c4a49ef0f2_0_164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Futuro di THRUST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egnaposto contenuto 21">
            <a:extLst>
              <a:ext uri="{FF2B5EF4-FFF2-40B4-BE49-F238E27FC236}">
                <a16:creationId xmlns:a16="http://schemas.microsoft.com/office/drawing/2014/main" id="{698E3533-C5CD-7833-5C17-DDB3489F70CE}"/>
              </a:ext>
            </a:extLst>
          </p:cNvPr>
          <p:cNvSpPr txBox="1">
            <a:spLocks/>
          </p:cNvSpPr>
          <p:nvPr/>
        </p:nvSpPr>
        <p:spPr>
          <a:xfrm>
            <a:off x="-106970" y="1563559"/>
            <a:ext cx="2645448" cy="462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 schedulati: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Altezza 1 km, Luglio 2023 nell’Aviosuperficie di Molinella (BO)</a:t>
            </a:r>
          </a:p>
          <a:p>
            <a:pPr marL="457200" lvl="1" indent="0"/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per le tecnologie di accensione, aborto, recupero.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Lancio a 3 km, Ottobre 2023 all’aviosuperficie di Molinella (BO)</a:t>
            </a:r>
          </a:p>
          <a:p>
            <a:pPr marL="457200" lvl="1" indent="0"/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altezza massima per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/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D605F2-4EB8-4A56-138C-46F3B040C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51" y="1499335"/>
            <a:ext cx="3838719" cy="24381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FD12D80-3805-35BF-0E3E-DB9A73D49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8" y="2057400"/>
            <a:ext cx="1828800" cy="13716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67D211C-A60B-CB25-8E69-BA09BBE897C7}"/>
              </a:ext>
            </a:extLst>
          </p:cNvPr>
          <p:cNvSpPr txBox="1"/>
          <p:nvPr/>
        </p:nvSpPr>
        <p:spPr>
          <a:xfrm>
            <a:off x="8268646" y="4479521"/>
            <a:ext cx="2187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poi?</a:t>
            </a:r>
          </a:p>
        </p:txBody>
      </p:sp>
      <p:pic>
        <p:nvPicPr>
          <p:cNvPr id="16" name="Immagine 15" descr="Immagine che contiene erba, esterni, cielo, campo&#10;&#10;Descrizione generata automaticamente">
            <a:extLst>
              <a:ext uri="{FF2B5EF4-FFF2-40B4-BE49-F238E27FC236}">
                <a16:creationId xmlns:a16="http://schemas.microsoft.com/office/drawing/2014/main" id="{D46937E8-04E9-D07C-26E6-78C8F39E9A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3407006" y="1657623"/>
            <a:ext cx="2409460" cy="400484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DF11D1F-9E36-AA6A-CCA0-EE1ACCD7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13" y="1416306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2580EBF-B78A-758A-2B7C-2745A6832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318" y="2788641"/>
            <a:ext cx="3166863" cy="1658305"/>
          </a:xfrm>
          <a:prstGeom prst="rect">
            <a:avLst/>
          </a:prstGeom>
        </p:spPr>
      </p:pic>
      <p:sp>
        <p:nvSpPr>
          <p:cNvPr id="468" name="Google Shape;468;g1c4a49ef0f2_0_1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EuroC</a:t>
            </a:r>
            <a:endParaRPr lang="it-IT"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9" name="Google Shape;469;g1c4a49ef0f2_0_1"/>
          <p:cNvPicPr preferRelativeResize="0"/>
          <p:nvPr/>
        </p:nvPicPr>
        <p:blipFill rotWithShape="1">
          <a:blip r:embed="rId5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c4a49ef0f2_0_1"/>
          <p:cNvPicPr preferRelativeResize="0"/>
          <p:nvPr/>
        </p:nvPicPr>
        <p:blipFill rotWithShape="1">
          <a:blip r:embed="rId5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c4a49ef0f2_0_1"/>
          <p:cNvSpPr txBox="1">
            <a:spLocks noGrp="1"/>
          </p:cNvSpPr>
          <p:nvPr>
            <p:ph type="body" idx="1"/>
          </p:nvPr>
        </p:nvSpPr>
        <p:spPr>
          <a:xfrm>
            <a:off x="115947" y="1435268"/>
            <a:ext cx="306248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114300" indent="0">
              <a:lnSpc>
                <a:spcPct val="120000"/>
              </a:lnSpc>
              <a:buClr>
                <a:schemeClr val="bg1"/>
              </a:buClr>
              <a:buNone/>
            </a:pPr>
            <a:r>
              <a:rPr lang="it-IT" sz="7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Competizione annuale che si svolge a Ponte de Sor (PT)  nella quale i migliori team universitari d’Europa si sfidano in termini di: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7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Precisione nel raggiungimento della quota obbiettivo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7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Innovazioni presentate dal proprio sounding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7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Capacità di lavoro e coordinamento in squadra</a:t>
            </a:r>
            <a:r>
              <a:rPr lang="it-IT" sz="1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2" name="Google Shape;472;g1c4a49ef0f2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c4a49ef0f2_0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g1c4a49ef0f2_0_1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5" name="Google Shape;475;g1c4a49ef0f2_0_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66FA3CB-4D55-94F2-2F97-AA79E02CC1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202" y="4204450"/>
            <a:ext cx="3429050" cy="1723258"/>
          </a:xfrm>
          <a:prstGeom prst="rect">
            <a:avLst/>
          </a:prstGeom>
        </p:spPr>
      </p:pic>
      <p:pic>
        <p:nvPicPr>
          <p:cNvPr id="4" name="object 7">
            <a:extLst>
              <a:ext uri="{FF2B5EF4-FFF2-40B4-BE49-F238E27FC236}">
                <a16:creationId xmlns:a16="http://schemas.microsoft.com/office/drawing/2014/main" id="{9C529B56-C60D-FB77-014F-84E5F42FD63A}"/>
              </a:ext>
            </a:extLst>
          </p:cNvPr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27810" y="1403742"/>
            <a:ext cx="325579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 hanno già scelto</a:t>
            </a:r>
          </a:p>
        </p:txBody>
      </p:sp>
      <p:pic>
        <p:nvPicPr>
          <p:cNvPr id="481" name="Google Shape;481;g1c4a49ef0f2_0_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c4a49ef0f2_0_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c4a49ef0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c4a49ef0f2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7" name="Google Shape;487;g1c4a49ef0f2_0_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FD7E115-5554-B883-47CB-FFE21256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68" y="2909830"/>
            <a:ext cx="5302433" cy="144457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D3C68C-D75C-4344-CA3C-E91B25334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2300" y="4256191"/>
            <a:ext cx="3467132" cy="918999"/>
          </a:xfrm>
          <a:prstGeom prst="rect">
            <a:avLst/>
          </a:prstGeom>
        </p:spPr>
      </p:pic>
      <p:pic>
        <p:nvPicPr>
          <p:cNvPr id="7" name="Immagine 6" descr="Immagine che contiene testo, piatto, serviziodatavola, stoviglie&#10;&#10;Descrizione generata automaticamente">
            <a:extLst>
              <a:ext uri="{FF2B5EF4-FFF2-40B4-BE49-F238E27FC236}">
                <a16:creationId xmlns:a16="http://schemas.microsoft.com/office/drawing/2014/main" id="{B0B5C574-8568-9B85-F848-2B2A18D1D2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300" y="2493717"/>
            <a:ext cx="3320589" cy="680722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8E9C830-CE1F-A12A-E13A-BDD91BC8010B}"/>
              </a:ext>
            </a:extLst>
          </p:cNvPr>
          <p:cNvCxnSpPr/>
          <p:nvPr/>
        </p:nvCxnSpPr>
        <p:spPr>
          <a:xfrm>
            <a:off x="6096000" y="1279765"/>
            <a:ext cx="0" cy="47162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Cosa possiamo offrire?</a:t>
            </a:r>
          </a:p>
        </p:txBody>
      </p:sp>
      <p:pic>
        <p:nvPicPr>
          <p:cNvPr id="481" name="Google Shape;481;g1c4a49ef0f2_0_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c4a49ef0f2_0_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c4a49ef0f2_0_12"/>
          <p:cNvSpPr txBox="1">
            <a:spLocks noGrp="1"/>
          </p:cNvSpPr>
          <p:nvPr>
            <p:ph type="body" idx="1"/>
          </p:nvPr>
        </p:nvSpPr>
        <p:spPr>
          <a:xfrm>
            <a:off x="0" y="1337111"/>
            <a:ext cx="6411997" cy="464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Pubblicità sui social e sito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Eventi pubblici con studenti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collegamento con realtà nazionali ed internazionali relative allo spazio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su SFR 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Corsia preferenziale per assunzione</a:t>
            </a:r>
          </a:p>
          <a:p>
            <a:pPr marL="285750" indent="-285750">
              <a:spcBef>
                <a:spcPts val="0"/>
              </a:spcBef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spcBef>
                <a:spcPts val="0"/>
              </a:spcBef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4" name="Google Shape;484;g1c4a49ef0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c4a49ef0f2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7" name="Google Shape;487;g1c4a49ef0f2_0_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CD76EC1-F906-5988-BE4D-DBC09F60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98935" y="1360539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inkedin-logo-1-550×550-300×300">
            <a:extLst>
              <a:ext uri="{FF2B5EF4-FFF2-40B4-BE49-F238E27FC236}">
                <a16:creationId xmlns:a16="http://schemas.microsoft.com/office/drawing/2014/main" id="{72AC2970-87D5-DBE5-76E6-BBA99D17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79" y="1782252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AD8D25DC-E2C2-329D-7162-45376A4097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179784" y="3918316"/>
            <a:ext cx="2240903" cy="19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4C2A52-9255-A5B1-EDDB-205697EEBC42}"/>
              </a:ext>
            </a:extLst>
          </p:cNvPr>
          <p:cNvSpPr txBox="1"/>
          <p:nvPr/>
        </p:nvSpPr>
        <p:spPr>
          <a:xfrm>
            <a:off x="5252884" y="1690085"/>
            <a:ext cx="648929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8AB55A3-0F1A-96D2-BD92-19914BEEB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4149" y="4154451"/>
            <a:ext cx="3276775" cy="161895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8B9372-2567-CB7C-8B50-67DF7BCBC3ED}"/>
              </a:ext>
            </a:extLst>
          </p:cNvPr>
          <p:cNvSpPr txBox="1"/>
          <p:nvPr/>
        </p:nvSpPr>
        <p:spPr>
          <a:xfrm>
            <a:off x="6962490" y="1218456"/>
            <a:ext cx="612058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3E0B38-B995-03A8-0BE5-9F2DEE2D13B3}"/>
              </a:ext>
            </a:extLst>
          </p:cNvPr>
          <p:cNvSpPr txBox="1"/>
          <p:nvPr/>
        </p:nvSpPr>
        <p:spPr>
          <a:xfrm>
            <a:off x="6826545" y="2406530"/>
            <a:ext cx="334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</a:rPr>
              <a:t>https://thrust-team.it</a:t>
            </a:r>
            <a:r>
              <a:rPr lang="it-IT" dirty="0"/>
              <a:t>/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2A502FE-D4C8-E285-542D-35CBC0D47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2891" y="3295511"/>
            <a:ext cx="5296083" cy="221696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F0462BE-F7B2-8CCC-C244-5D4BC4C050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2537" y="2624242"/>
            <a:ext cx="1809460" cy="13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1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c4a49ef0f2_0_23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1c4a49ef0f2_0_23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c4a49ef0f2_0_23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c4a49ef0f2_0_23"/>
          <p:cNvSpPr txBox="1">
            <a:spLocks noGrp="1"/>
          </p:cNvSpPr>
          <p:nvPr>
            <p:ph type="body" idx="1"/>
          </p:nvPr>
        </p:nvSpPr>
        <p:spPr>
          <a:xfrm>
            <a:off x="878180" y="2985187"/>
            <a:ext cx="10478729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«TO </a:t>
            </a:r>
            <a:r>
              <a:rPr lang="it-IT" sz="35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</a:t>
            </a:r>
            <a:r>
              <a:rPr lang="it-IT" sz="32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LIMITS OF EXPERIMENTAL ROCKETRY EVEN HIGHER»</a:t>
            </a:r>
            <a:endParaRPr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6" name="Google Shape;496;g1c4a49ef0f2_0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c4a49ef0f2_0_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g1c4a49ef0f2_0_23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99" name="Google Shape;499;g1c4a49ef0f2_0_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"/>
          <p:cNvSpPr txBox="1">
            <a:spLocks noGrp="1"/>
          </p:cNvSpPr>
          <p:nvPr>
            <p:ph type="body" idx="1"/>
          </p:nvPr>
        </p:nvSpPr>
        <p:spPr>
          <a:xfrm>
            <a:off x="672475" y="15778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it-IT" sz="4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4"/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4"/>
          <p:cNvPicPr preferRelativeResize="0"/>
          <p:nvPr/>
        </p:nvPicPr>
        <p:blipFill rotWithShape="1">
          <a:blip r:embed="rId3">
            <a:alphaModFix/>
          </a:blip>
          <a:srcRect l="-1" r="76567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"/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39027" y="6053991"/>
            <a:ext cx="2645447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1124" y="6086115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4"/>
          <p:cNvCxnSpPr/>
          <p:nvPr/>
        </p:nvCxnSpPr>
        <p:spPr>
          <a:xfrm>
            <a:off x="-1" y="5995978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4a49ef0f2_0_36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1c4a49ef0f2_0_36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c4a49ef0f2_0_3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c4a49ef0f2_0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g1c4a49ef0f2_0_36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3" name="Google Shape;123;g1c4a49ef0f2_0_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g1c4a49ef0f2_0_36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5" name="Google Shape;125;g1c4a49ef0f2_0_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c4a49ef0f2_0_3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B1DFB4-05B1-3DF0-5C4D-BCD7D7F461F9}"/>
              </a:ext>
            </a:extLst>
          </p:cNvPr>
          <p:cNvSpPr txBox="1"/>
          <p:nvPr/>
        </p:nvSpPr>
        <p:spPr>
          <a:xfrm>
            <a:off x="2021623" y="4720151"/>
            <a:ext cx="3081319" cy="1077218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In </a:t>
            </a:r>
            <a:r>
              <a:rPr lang="it-IT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rockets</a:t>
            </a:r>
            <a:r>
              <a:rPr lang="it-IT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 </a:t>
            </a:r>
            <a:r>
              <a:rPr lang="it-IT" sz="3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we</a:t>
            </a:r>
            <a:r>
              <a:rPr lang="it-IT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 THRUST</a:t>
            </a:r>
          </a:p>
        </p:txBody>
      </p:sp>
      <p:sp>
        <p:nvSpPr>
          <p:cNvPr id="127" name="Google Shape;127;g1c4a49ef0f2_0_36"/>
          <p:cNvSpPr txBox="1"/>
          <p:nvPr/>
        </p:nvSpPr>
        <p:spPr>
          <a:xfrm>
            <a:off x="317075" y="3076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c4a49ef0f2_0_36"/>
          <p:cNvSpPr txBox="1"/>
          <p:nvPr/>
        </p:nvSpPr>
        <p:spPr>
          <a:xfrm>
            <a:off x="179784" y="1364481"/>
            <a:ext cx="61416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THRUST è un progetto studentesco dell’Università di Padova, nato nel 2020 con l’obiettivo di: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chemeClr val="lt1"/>
                </a:solidFill>
              </a:rPr>
              <a:t> </a:t>
            </a:r>
            <a:r>
              <a:rPr lang="it-IT" sz="1800" b="1" dirty="0">
                <a:solidFill>
                  <a:srgbClr val="FFFFFF"/>
                </a:solidFill>
              </a:rPr>
              <a:t>progettare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chemeClr val="lt1"/>
                </a:solidFill>
              </a:rPr>
              <a:t> </a:t>
            </a:r>
            <a:r>
              <a:rPr lang="it-IT" sz="1800" b="1" dirty="0">
                <a:solidFill>
                  <a:srgbClr val="FFFFFF"/>
                </a:solidFill>
              </a:rPr>
              <a:t>assemblare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chemeClr val="lt1"/>
                </a:solidFill>
              </a:rPr>
              <a:t> </a:t>
            </a:r>
            <a:r>
              <a:rPr lang="it-IT" sz="1800" b="1" dirty="0">
                <a:solidFill>
                  <a:srgbClr val="FFFFFF"/>
                </a:solidFill>
              </a:rPr>
              <a:t>testare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rgbClr val="FFFFFF"/>
                </a:solidFill>
              </a:rPr>
              <a:t> lanciare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un </a:t>
            </a:r>
            <a:r>
              <a:rPr lang="it-IT" sz="1800" b="1" i="1" dirty="0">
                <a:solidFill>
                  <a:srgbClr val="FFFFFF"/>
                </a:solidFill>
              </a:rPr>
              <a:t>sounding rocket </a:t>
            </a:r>
            <a:r>
              <a:rPr lang="it-IT" sz="1800" b="1" dirty="0">
                <a:solidFill>
                  <a:srgbClr val="FFFFFF"/>
                </a:solidFill>
              </a:rPr>
              <a:t>a propulsione ibrida.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E con esso tutti i sistemi associati: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i="1" dirty="0">
                <a:solidFill>
                  <a:schemeClr val="lt1"/>
                </a:solidFill>
              </a:rPr>
              <a:t>Ground Station</a:t>
            </a:r>
            <a:endParaRPr sz="1800" b="1" i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chemeClr val="lt1"/>
                </a:solidFill>
              </a:rPr>
              <a:t>Rampa di lancio</a:t>
            </a:r>
            <a:endParaRPr sz="18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i="1" dirty="0">
                <a:solidFill>
                  <a:schemeClr val="lt1"/>
                </a:solidFill>
              </a:rPr>
              <a:t>T</a:t>
            </a:r>
            <a:r>
              <a:rPr lang="it-IT" sz="1800" b="1" i="1" dirty="0">
                <a:solidFill>
                  <a:srgbClr val="FFFFFF"/>
                </a:solidFill>
              </a:rPr>
              <a:t>est  Facilities</a:t>
            </a:r>
            <a:endParaRPr sz="1800" b="1" i="1" dirty="0">
              <a:solidFill>
                <a:srgbClr val="FFFFFF"/>
              </a:solidFill>
            </a:endParaRPr>
          </a:p>
        </p:txBody>
      </p:sp>
      <p:pic>
        <p:nvPicPr>
          <p:cNvPr id="129" name="Google Shape;129;g1c4a49ef0f2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3325" y="1831624"/>
            <a:ext cx="5916500" cy="399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4a49ef0f2_0_48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1c4a49ef0f2_0_48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c4a49ef0f2_0_48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c4a49ef0f2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1c4a49ef0f2_0_48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9" name="Google Shape;139;g1c4a49ef0f2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g1c4a49ef0f2_0_48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1" name="Google Shape;141;g1c4a49ef0f2_0_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c4a49ef0f2_0_48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" name="Google Shape;143;g1c4a49ef0f2_0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2290" y="358150"/>
            <a:ext cx="6932701" cy="67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c4a49ef0f2_0_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4585" y="1426883"/>
            <a:ext cx="1992706" cy="1471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c4a49ef0f2_0_48"/>
          <p:cNvSpPr txBox="1"/>
          <p:nvPr/>
        </p:nvSpPr>
        <p:spPr>
          <a:xfrm>
            <a:off x="121599" y="1433914"/>
            <a:ext cx="4765851" cy="453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SFR I è la prima tecnologia realizzata da THRUST.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Un power rocket di classe M progettato per portare 3 </a:t>
            </a:r>
            <a:r>
              <a:rPr lang="it-IT" sz="1800" b="1" i="1" dirty="0" err="1">
                <a:solidFill>
                  <a:srgbClr val="FFFFFF"/>
                </a:solidFill>
              </a:rPr>
              <a:t>Cansat</a:t>
            </a:r>
            <a:r>
              <a:rPr lang="it-IT" sz="1800" b="1" i="1" dirty="0">
                <a:solidFill>
                  <a:srgbClr val="FFFFFF"/>
                </a:solidFill>
              </a:rPr>
              <a:t> </a:t>
            </a:r>
            <a:r>
              <a:rPr lang="it-IT" sz="1800" b="1" dirty="0">
                <a:solidFill>
                  <a:srgbClr val="FFFFFF"/>
                </a:solidFill>
              </a:rPr>
              <a:t>ad altezza obiettivo di 3 km:</a:t>
            </a:r>
            <a:endParaRPr sz="1800" b="1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b="1" dirty="0">
                <a:solidFill>
                  <a:schemeClr val="lt1"/>
                </a:solidFill>
              </a:rPr>
              <a:t>Lunghezza = 2.70 m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b="1" dirty="0">
                <a:solidFill>
                  <a:schemeClr val="lt1"/>
                </a:solidFill>
              </a:rPr>
              <a:t>Diametro = 150 mm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b="1" dirty="0">
                <a:solidFill>
                  <a:schemeClr val="lt1"/>
                </a:solidFill>
              </a:rPr>
              <a:t>I</a:t>
            </a:r>
            <a:r>
              <a:rPr lang="it-IT" sz="2000" b="1" baseline="-25000" dirty="0">
                <a:solidFill>
                  <a:schemeClr val="lt1"/>
                </a:solidFill>
              </a:rPr>
              <a:t>sp</a:t>
            </a:r>
            <a:r>
              <a:rPr lang="it-IT" sz="1800" b="1" dirty="0">
                <a:solidFill>
                  <a:schemeClr val="lt1"/>
                </a:solidFill>
              </a:rPr>
              <a:t>= 244 s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-IT" sz="1800" b="1" dirty="0" err="1">
                <a:solidFill>
                  <a:schemeClr val="lt1"/>
                </a:solidFill>
              </a:rPr>
              <a:t>Spinta</a:t>
            </a:r>
            <a:r>
              <a:rPr lang="it-IT" sz="2000" b="1" baseline="-25000" dirty="0" err="1">
                <a:solidFill>
                  <a:schemeClr val="lt1"/>
                </a:solidFill>
              </a:rPr>
              <a:t>media</a:t>
            </a:r>
            <a:r>
              <a:rPr lang="it-IT" sz="2000" b="1" baseline="-25000" dirty="0">
                <a:solidFill>
                  <a:schemeClr val="lt1"/>
                </a:solidFill>
              </a:rPr>
              <a:t> </a:t>
            </a:r>
            <a:r>
              <a:rPr lang="it-IT" sz="1200" b="1" baseline="-25000" dirty="0">
                <a:solidFill>
                  <a:schemeClr val="lt1"/>
                </a:solidFill>
              </a:rPr>
              <a:t> </a:t>
            </a:r>
            <a:r>
              <a:rPr lang="it-IT" sz="1800" b="1" dirty="0">
                <a:solidFill>
                  <a:schemeClr val="lt1"/>
                </a:solidFill>
              </a:rPr>
              <a:t>= 1000 N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b="1" dirty="0">
                <a:solidFill>
                  <a:schemeClr val="lt1"/>
                </a:solidFill>
              </a:rPr>
              <a:t>Massa = 30 kg</a:t>
            </a:r>
          </a:p>
          <a:p>
            <a:pPr marL="114300" lvl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i="1" dirty="0">
                <a:solidFill>
                  <a:schemeClr val="lt1"/>
                </a:solidFill>
              </a:rPr>
              <a:t>Il primo sounding rocket ibrido studentesco in Italia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5ec2903dc_0_0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c5ec2903dc_0_0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c5ec2903dc_0_0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c5ec2903d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g1c5ec2903dc_0_0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5" name="Google Shape;155;g1c5ec2903d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g1c5ec2903dc_0_0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7" name="Google Shape;157;g1c5ec2903dc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c5ec2903dc_0_0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g1c5ec2903dc_0_0"/>
          <p:cNvSpPr txBox="1"/>
          <p:nvPr/>
        </p:nvSpPr>
        <p:spPr>
          <a:xfrm>
            <a:off x="119513" y="3273136"/>
            <a:ext cx="3826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Dati generali e performance: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Ossidante: N</a:t>
            </a:r>
            <a:r>
              <a:rPr lang="it-IT" sz="1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bifase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Spinta media = 1000 N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Isp medio = 214 s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Dry Mass 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≈ 20 kg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Burn time ≈ 7.5 s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velocità ≈ 750 km/h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g1c5ec2903dc_0_0"/>
          <p:cNvSpPr txBox="1"/>
          <p:nvPr/>
        </p:nvSpPr>
        <p:spPr>
          <a:xfrm>
            <a:off x="5462325" y="1597613"/>
            <a:ext cx="382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g1c5ec2903dc_0_0"/>
          <p:cNvSpPr txBox="1"/>
          <p:nvPr/>
        </p:nvSpPr>
        <p:spPr>
          <a:xfrm>
            <a:off x="119513" y="1286047"/>
            <a:ext cx="49770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TH-1000,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aka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«Efesto» è il nostro primo MOTORE IBRIDO (combustibile solido e ossidante liquido).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g1c5ec2903d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9181" y="3117458"/>
            <a:ext cx="3920364" cy="282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c5ec2903dc_0_0"/>
          <p:cNvSpPr txBox="1"/>
          <p:nvPr/>
        </p:nvSpPr>
        <p:spPr>
          <a:xfrm>
            <a:off x="645900" y="2433638"/>
            <a:ext cx="467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g1c5ec2903dc_0_0"/>
          <p:cNvSpPr txBox="1"/>
          <p:nvPr/>
        </p:nvSpPr>
        <p:spPr>
          <a:xfrm>
            <a:off x="119513" y="2208834"/>
            <a:ext cx="49770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nostro progetto è tra le prime realtà di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rocketry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Europa, una delle due in Italia.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6314C8-3105-6641-51E0-E837BDD7A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607" y="1429313"/>
            <a:ext cx="4977000" cy="2448362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25A0757-3B55-1ABA-E2A8-3E6ACB425226}"/>
              </a:ext>
            </a:extLst>
          </p:cNvPr>
          <p:cNvCxnSpPr>
            <a:cxnSpLocks/>
          </p:cNvCxnSpPr>
          <p:nvPr/>
        </p:nvCxnSpPr>
        <p:spPr>
          <a:xfrm>
            <a:off x="7210500" y="2230535"/>
            <a:ext cx="360339" cy="274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3B2BDD4-3BB9-7552-E9E6-54C67869E9D7}"/>
              </a:ext>
            </a:extLst>
          </p:cNvPr>
          <p:cNvSpPr txBox="1"/>
          <p:nvPr/>
        </p:nvSpPr>
        <p:spPr>
          <a:xfrm>
            <a:off x="6266871" y="1881948"/>
            <a:ext cx="1806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Oxidizer</a:t>
            </a:r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Tank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1A3F27D-2B99-5D3A-7954-1B8F34BF206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893776" y="3056992"/>
            <a:ext cx="237306" cy="6793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F0C9B6-364C-ADB3-D2BF-492A24A2DCCE}"/>
              </a:ext>
            </a:extLst>
          </p:cNvPr>
          <p:cNvSpPr txBox="1"/>
          <p:nvPr/>
        </p:nvSpPr>
        <p:spPr>
          <a:xfrm>
            <a:off x="8061445" y="3736367"/>
            <a:ext cx="166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Control Valve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17915F8-AAC8-3B1A-E5FA-BD57666B15E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284106" y="1762102"/>
            <a:ext cx="292513" cy="9859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C9BA00-BA83-F30F-10ED-F75C5DD73848}"/>
              </a:ext>
            </a:extLst>
          </p:cNvPr>
          <p:cNvSpPr txBox="1"/>
          <p:nvPr/>
        </p:nvSpPr>
        <p:spPr>
          <a:xfrm>
            <a:off x="8084263" y="1423548"/>
            <a:ext cx="2399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Combustion</a:t>
            </a:r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Chamber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BCD362-0790-655C-24E9-E556FC0FBF72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773316" y="3273136"/>
            <a:ext cx="355726" cy="10621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7DA79DA-BFEF-6961-55B2-2AAA56402FDF}"/>
              </a:ext>
            </a:extLst>
          </p:cNvPr>
          <p:cNvSpPr txBox="1"/>
          <p:nvPr/>
        </p:nvSpPr>
        <p:spPr>
          <a:xfrm>
            <a:off x="9123390" y="4335250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Grain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B3CD68E-AD97-59A4-AFF9-8161F7D34816}"/>
              </a:ext>
            </a:extLst>
          </p:cNvPr>
          <p:cNvCxnSpPr>
            <a:cxnSpLocks/>
          </p:cNvCxnSpPr>
          <p:nvPr/>
        </p:nvCxnSpPr>
        <p:spPr>
          <a:xfrm flipV="1">
            <a:off x="11093614" y="3566862"/>
            <a:ext cx="26762" cy="60095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4E232E6-26AD-9B59-0143-795F0190B7D9}"/>
              </a:ext>
            </a:extLst>
          </p:cNvPr>
          <p:cNvSpPr txBox="1"/>
          <p:nvPr/>
        </p:nvSpPr>
        <p:spPr>
          <a:xfrm>
            <a:off x="10470450" y="4165973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i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Nozzle</a:t>
            </a:r>
            <a:endParaRPr lang="it-IT" sz="1600" b="1" i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4a49ef0f2_0_60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c4a49ef0f2_0_60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c4a49ef0f2_0_60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c4a49ef0f2_0_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g1c4a49ef0f2_0_60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4" name="Google Shape;174;g1c4a49ef0f2_0_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g1c4a49ef0f2_0_60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6" name="Google Shape;176;g1c4a49ef0f2_0_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c4a49ef0f2_0_60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8" name="Google Shape;178;g1c4a49ef0f2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3600" y="1585825"/>
            <a:ext cx="4120000" cy="2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c4a49ef0f2_0_60"/>
          <p:cNvSpPr txBox="1"/>
          <p:nvPr/>
        </p:nvSpPr>
        <p:spPr>
          <a:xfrm>
            <a:off x="384225" y="1378263"/>
            <a:ext cx="38991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Componenti sistema propulsivo: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Serbatoio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Tubazioni e attuatori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Valvola principale di volo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Iniettore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Camera di combustione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Ugello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g1c4a49ef0f2_0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2572" y="3977225"/>
            <a:ext cx="2164678" cy="17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c4a49ef0f2_0_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03875" y="1585812"/>
            <a:ext cx="3166554" cy="414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c4a49ef0f2_0_60"/>
          <p:cNvSpPr txBox="1"/>
          <p:nvPr/>
        </p:nvSpPr>
        <p:spPr>
          <a:xfrm>
            <a:off x="384225" y="4057563"/>
            <a:ext cx="3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1c4a49ef0f2_0_60"/>
          <p:cNvSpPr txBox="1"/>
          <p:nvPr/>
        </p:nvSpPr>
        <p:spPr>
          <a:xfrm>
            <a:off x="456875" y="4057563"/>
            <a:ext cx="3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g1c4a49ef0f2_0_60"/>
          <p:cNvSpPr txBox="1"/>
          <p:nvPr/>
        </p:nvSpPr>
        <p:spPr>
          <a:xfrm>
            <a:off x="522425" y="4057563"/>
            <a:ext cx="3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5" name="Google Shape;185;g1c4a49ef0f2_0_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2174" y="3964674"/>
            <a:ext cx="2353776" cy="176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c4a49ef0f2_0_60"/>
          <p:cNvSpPr txBox="1"/>
          <p:nvPr/>
        </p:nvSpPr>
        <p:spPr>
          <a:xfrm>
            <a:off x="384225" y="3850350"/>
            <a:ext cx="3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g1c4a49ef0f2_0_60"/>
          <p:cNvSpPr txBox="1"/>
          <p:nvPr/>
        </p:nvSpPr>
        <p:spPr>
          <a:xfrm>
            <a:off x="409725" y="3979288"/>
            <a:ext cx="38481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 matematici sviluppati interamente dal team: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Simulatore della propulsione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Simulatore termico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Simulatore di missione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4a49ef0f2_0_73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1c4a49ef0f2_0_73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c4a49ef0f2_0_73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c4a49ef0f2_0_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g1c4a49ef0f2_0_73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7" name="Google Shape;197;g1c4a49ef0f2_0_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g1c4a49ef0f2_0_73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9" name="Google Shape;199;g1c4a49ef0f2_0_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c4a49ef0f2_0_73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g1c4a49ef0f2_0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9467" y="3553513"/>
            <a:ext cx="2143195" cy="2379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g1c4a49ef0f2_0_73"/>
          <p:cNvPicPr preferRelativeResize="0"/>
          <p:nvPr/>
        </p:nvPicPr>
        <p:blipFill rotWithShape="1">
          <a:blip r:embed="rId8">
            <a:alphaModFix/>
          </a:blip>
          <a:srcRect l="12338" r="11921"/>
          <a:stretch/>
        </p:blipFill>
        <p:spPr>
          <a:xfrm>
            <a:off x="976525" y="4172963"/>
            <a:ext cx="2838451" cy="16787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g1c4a49ef0f2_0_73"/>
          <p:cNvPicPr preferRelativeResize="0"/>
          <p:nvPr/>
        </p:nvPicPr>
        <p:blipFill rotWithShape="1">
          <a:blip r:embed="rId9">
            <a:alphaModFix/>
          </a:blip>
          <a:srcRect r="9608"/>
          <a:stretch/>
        </p:blipFill>
        <p:spPr>
          <a:xfrm>
            <a:off x="4940225" y="1393250"/>
            <a:ext cx="2307049" cy="453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g1c4a49ef0f2_0_73"/>
          <p:cNvCxnSpPr>
            <a:endCxn id="202" idx="3"/>
          </p:cNvCxnSpPr>
          <p:nvPr/>
        </p:nvCxnSpPr>
        <p:spPr>
          <a:xfrm rot="10800000">
            <a:off x="3814976" y="5012338"/>
            <a:ext cx="2345400" cy="537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5" name="Google Shape;205;g1c4a49ef0f2_0_73"/>
          <p:cNvCxnSpPr>
            <a:endCxn id="201" idx="1"/>
          </p:cNvCxnSpPr>
          <p:nvPr/>
        </p:nvCxnSpPr>
        <p:spPr>
          <a:xfrm rot="10800000" flipH="1">
            <a:off x="6058767" y="4743137"/>
            <a:ext cx="1760700" cy="269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6" name="Google Shape;206;g1c4a49ef0f2_0_73"/>
          <p:cNvSpPr txBox="1"/>
          <p:nvPr/>
        </p:nvSpPr>
        <p:spPr>
          <a:xfrm>
            <a:off x="737775" y="1430938"/>
            <a:ext cx="37086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 parte dei componenti fondamentali è stata studiata e sviluppata interamente dal team seguendo un approccio R&amp;D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g1c4a49ef0f2_0_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20325" y="1472446"/>
            <a:ext cx="1543525" cy="44617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8" name="Google Shape;208;g1c4a49ef0f2_0_73"/>
          <p:cNvCxnSpPr/>
          <p:nvPr/>
        </p:nvCxnSpPr>
        <p:spPr>
          <a:xfrm rot="10800000" flipH="1">
            <a:off x="6044350" y="2760450"/>
            <a:ext cx="4257600" cy="88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9" name="Google Shape;209;g1c4a49ef0f2_0_73"/>
          <p:cNvSpPr txBox="1"/>
          <p:nvPr/>
        </p:nvSpPr>
        <p:spPr>
          <a:xfrm>
            <a:off x="737775" y="2961250"/>
            <a:ext cx="35625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molti di essi è stata studiata anche una campagna di test dedicata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4a49ef0f2_0_86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c4a49ef0f2_0_86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c4a49ef0f2_0_8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c4a49ef0f2_0_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g1c4a49ef0f2_0_86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9" name="Google Shape;219;g1c4a49ef0f2_0_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g1c4a49ef0f2_0_86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1" name="Google Shape;221;g1c4a49ef0f2_0_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c4a49ef0f2_0_8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g1c4a49ef0f2_0_86"/>
          <p:cNvSpPr txBox="1"/>
          <p:nvPr/>
        </p:nvSpPr>
        <p:spPr>
          <a:xfrm>
            <a:off x="113501" y="1313419"/>
            <a:ext cx="1172453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struttura di SFR, progettata ad hoc seguendo i requisiti degli altri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sottoteam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ha i seguenti compiti: 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g1c4a49ef0f2_0_86"/>
          <p:cNvSpPr txBox="1"/>
          <p:nvPr/>
        </p:nvSpPr>
        <p:spPr>
          <a:xfrm>
            <a:off x="130090" y="1745863"/>
            <a:ext cx="6442342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interfacciare i vari sottosistemi che compongono il razzo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resistere alle sollecitazioni in gioco, quali apertura del paracadute, spinta del motore e forze aerodinamiche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c4a49ef0f2_0_86"/>
          <p:cNvSpPr txBox="1"/>
          <p:nvPr/>
        </p:nvSpPr>
        <p:spPr>
          <a:xfrm>
            <a:off x="218585" y="3129694"/>
            <a:ext cx="555294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titolo di esempio, la flangia nell’immagine a lato che collega il sottosistema di elettronica con il sottosistema di recupero è un componente molto sollecitato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g1c4a49ef0f2_0_86"/>
          <p:cNvCxnSpPr>
            <a:cxnSpLocks/>
            <a:stCxn id="225" idx="2"/>
            <a:endCxn id="227" idx="0"/>
          </p:cNvCxnSpPr>
          <p:nvPr/>
        </p:nvCxnSpPr>
        <p:spPr>
          <a:xfrm>
            <a:off x="2995060" y="4422325"/>
            <a:ext cx="0" cy="2409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g1c4a49ef0f2_0_86"/>
          <p:cNvSpPr txBox="1"/>
          <p:nvPr/>
        </p:nvSpPr>
        <p:spPr>
          <a:xfrm>
            <a:off x="144843" y="4663312"/>
            <a:ext cx="570043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 subire uno “strattone” dovuto all’apertura del paracadute. Il cedimento della flangia implicherebbe la caduta libera del razzo da 3 km di altitudine, con ovvie conseguenze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1c4a49ef0f2_0_86"/>
          <p:cNvPicPr preferRelativeResize="0"/>
          <p:nvPr/>
        </p:nvPicPr>
        <p:blipFill rotWithShape="1">
          <a:blip r:embed="rId7">
            <a:alphaModFix/>
          </a:blip>
          <a:srcRect l="15108" t="3595" r="10828"/>
          <a:stretch/>
        </p:blipFill>
        <p:spPr>
          <a:xfrm>
            <a:off x="7583656" y="2521336"/>
            <a:ext cx="4132832" cy="320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c4a49ef0f2_0_86"/>
          <p:cNvPicPr preferRelativeResize="0"/>
          <p:nvPr/>
        </p:nvPicPr>
        <p:blipFill rotWithShape="1">
          <a:blip r:embed="rId8">
            <a:alphaModFix/>
          </a:blip>
          <a:srcRect l="15100" r="15723" b="17439"/>
          <a:stretch/>
        </p:blipFill>
        <p:spPr>
          <a:xfrm>
            <a:off x="10119554" y="4764015"/>
            <a:ext cx="1596934" cy="9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A159CD8-64BA-7586-EB80-30763AA35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886" y="3249043"/>
            <a:ext cx="1379262" cy="247805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F62DF7D-4EF6-D102-0EEF-422E9E5DCE21}"/>
              </a:ext>
            </a:extLst>
          </p:cNvPr>
          <p:cNvSpPr txBox="1"/>
          <p:nvPr/>
        </p:nvSpPr>
        <p:spPr>
          <a:xfrm>
            <a:off x="9996814" y="4663312"/>
            <a:ext cx="184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Helvetica" pitchFamily="2" charset="0"/>
              </a:rPr>
              <a:t>Flangia Recovery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99CF6F-2D3C-50EF-5CB1-1E37B2FFCC2F}"/>
              </a:ext>
            </a:extLst>
          </p:cNvPr>
          <p:cNvSpPr txBox="1"/>
          <p:nvPr/>
        </p:nvSpPr>
        <p:spPr>
          <a:xfrm>
            <a:off x="6209886" y="2532673"/>
            <a:ext cx="151034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Helvetica" pitchFamily="2" charset="0"/>
              </a:rPr>
              <a:t>OverBoard</a:t>
            </a:r>
            <a:r>
              <a:rPr lang="it-IT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itchFamily="2" charset="0"/>
              </a:rPr>
              <a:t>Eelectronics</a:t>
            </a:r>
            <a:r>
              <a:rPr lang="it-IT" b="1" dirty="0">
                <a:solidFill>
                  <a:schemeClr val="tx1"/>
                </a:solidFill>
                <a:latin typeface="Helvetica" pitchFamily="2" charset="0"/>
              </a:rPr>
              <a:t> (OBE)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876C6C2-9806-75AA-A59E-45A36E8A2DF2}"/>
              </a:ext>
            </a:extLst>
          </p:cNvPr>
          <p:cNvSpPr/>
          <p:nvPr/>
        </p:nvSpPr>
        <p:spPr>
          <a:xfrm rot="3691750">
            <a:off x="9961337" y="3091680"/>
            <a:ext cx="499891" cy="9676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B3C16D63-9857-7923-0629-82B330DC640A}"/>
              </a:ext>
            </a:extLst>
          </p:cNvPr>
          <p:cNvCxnSpPr>
            <a:cxnSpLocks/>
          </p:cNvCxnSpPr>
          <p:nvPr/>
        </p:nvCxnSpPr>
        <p:spPr>
          <a:xfrm flipH="1" flipV="1">
            <a:off x="7382339" y="3667123"/>
            <a:ext cx="2284494" cy="7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3400CE48-A6FF-8C4C-744D-A483CB57D84D}"/>
              </a:ext>
            </a:extLst>
          </p:cNvPr>
          <p:cNvCxnSpPr>
            <a:cxnSpLocks/>
          </p:cNvCxnSpPr>
          <p:nvPr/>
        </p:nvCxnSpPr>
        <p:spPr>
          <a:xfrm>
            <a:off x="7382339" y="3776009"/>
            <a:ext cx="263495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663538F-4CFD-7001-E668-8BF635CB6783}"/>
              </a:ext>
            </a:extLst>
          </p:cNvPr>
          <p:cNvCxnSpPr>
            <a:cxnSpLocks/>
          </p:cNvCxnSpPr>
          <p:nvPr/>
        </p:nvCxnSpPr>
        <p:spPr>
          <a:xfrm>
            <a:off x="7645834" y="3776009"/>
            <a:ext cx="0" cy="174972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9" name="Connettore 2 198">
            <a:extLst>
              <a:ext uri="{FF2B5EF4-FFF2-40B4-BE49-F238E27FC236}">
                <a16:creationId xmlns:a16="http://schemas.microsoft.com/office/drawing/2014/main" id="{E204EFA9-6099-F540-A3ED-B5AC772CC1E7}"/>
              </a:ext>
            </a:extLst>
          </p:cNvPr>
          <p:cNvCxnSpPr/>
          <p:nvPr/>
        </p:nvCxnSpPr>
        <p:spPr>
          <a:xfrm>
            <a:off x="7645834" y="5525729"/>
            <a:ext cx="2875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c4f26b372b_1_16"/>
          <p:cNvPicPr preferRelativeResize="0"/>
          <p:nvPr/>
        </p:nvPicPr>
        <p:blipFill rotWithShape="1">
          <a:blip r:embed="rId3">
            <a:alphaModFix/>
          </a:blip>
          <a:srcRect l="24203" r="29895" b="1777"/>
          <a:stretch/>
        </p:blipFill>
        <p:spPr>
          <a:xfrm>
            <a:off x="9273750" y="1533942"/>
            <a:ext cx="2712055" cy="32349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CB71875E-EA10-4D2E-0640-5B4925C97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337494"/>
              </p:ext>
            </p:extLst>
          </p:nvPr>
        </p:nvGraphicFramePr>
        <p:xfrm>
          <a:off x="5672407" y="1555373"/>
          <a:ext cx="3474519" cy="2457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12831796" imgH="9075043" progId="AcroExch.Document.DC">
                  <p:embed/>
                </p:oleObj>
              </mc:Choice>
              <mc:Fallback>
                <p:oleObj name="Acrobat Document" r:id="rId4" imgW="12831796" imgH="90750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2407" y="1555373"/>
                        <a:ext cx="3474519" cy="2457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" name="Google Shape;234;g1c4f26b372b_1_16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c4f26b372b_1_16"/>
          <p:cNvPicPr preferRelativeResize="0"/>
          <p:nvPr/>
        </p:nvPicPr>
        <p:blipFill rotWithShape="1">
          <a:blip r:embed="rId6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c4f26b372b_1_16"/>
          <p:cNvPicPr preferRelativeResize="0"/>
          <p:nvPr/>
        </p:nvPicPr>
        <p:blipFill rotWithShape="1">
          <a:blip r:embed="rId6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c4f26b372b_1_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1c4f26b372b_1_16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9" name="Google Shape;239;g1c4f26b372b_1_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g1c4f26b372b_1_16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1" name="Google Shape;241;g1c4f26b372b_1_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c4f26b372b_1_1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SERBATOIO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g1c4f26b372b_1_16"/>
          <p:cNvSpPr txBox="1"/>
          <p:nvPr/>
        </p:nvSpPr>
        <p:spPr>
          <a:xfrm>
            <a:off x="328800" y="1561900"/>
            <a:ext cx="517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E’ uno dei componenti più critici in assoluto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4" name="Google Shape;244;g1c4f26b372b_1_16"/>
          <p:cNvCxnSpPr>
            <a:stCxn id="243" idx="2"/>
            <a:endCxn id="245" idx="0"/>
          </p:cNvCxnSpPr>
          <p:nvPr/>
        </p:nvCxnSpPr>
        <p:spPr>
          <a:xfrm>
            <a:off x="2918250" y="202360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g1c4f26b372b_1_16"/>
          <p:cNvSpPr txBox="1"/>
          <p:nvPr/>
        </p:nvSpPr>
        <p:spPr>
          <a:xfrm>
            <a:off x="328800" y="2307738"/>
            <a:ext cx="517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Contiene N2O che può operare fino a 70 bar, è un componente potenzialmente esplosivo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" name="Google Shape;246;g1c4f26b372b_1_16"/>
          <p:cNvCxnSpPr>
            <a:stCxn id="245" idx="2"/>
            <a:endCxn id="247" idx="0"/>
          </p:cNvCxnSpPr>
          <p:nvPr/>
        </p:nvCxnSpPr>
        <p:spPr>
          <a:xfrm>
            <a:off x="2918250" y="3046638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g1c4f26b372b_1_16"/>
          <p:cNvSpPr txBox="1"/>
          <p:nvPr/>
        </p:nvSpPr>
        <p:spPr>
          <a:xfrm>
            <a:off x="328800" y="3330800"/>
            <a:ext cx="5178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requisito di EuRoC è di dimensionare il serbatoio al doppio della pressione operativa.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E’ necessario un test per dimostrare che il serbatoio esploda OLTRE i 140 bar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g1c4f26b372b_1_16"/>
          <p:cNvSpPr txBox="1"/>
          <p:nvPr/>
        </p:nvSpPr>
        <p:spPr>
          <a:xfrm>
            <a:off x="328800" y="4623850"/>
            <a:ext cx="517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scelta del materiale del serbatoio ha giocato un ruolo fondamentale, essendo uno dei componenti più pesanti di SFR I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0" name="Google Shape;250;g1c4f26b372b_1_16"/>
          <p:cNvPicPr preferRelativeResize="0"/>
          <p:nvPr/>
        </p:nvPicPr>
        <p:blipFill rotWithShape="1">
          <a:blip r:embed="rId10">
            <a:alphaModFix/>
          </a:blip>
          <a:srcRect l="27047" t="8313" r="26215" b="10100"/>
          <a:stretch/>
        </p:blipFill>
        <p:spPr>
          <a:xfrm>
            <a:off x="6586807" y="4140655"/>
            <a:ext cx="2023789" cy="172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1481</Words>
  <Application>Microsoft Office PowerPoint</Application>
  <PresentationFormat>Widescreen</PresentationFormat>
  <Paragraphs>215</Paragraphs>
  <Slides>29</Slides>
  <Notes>29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Arial</vt:lpstr>
      <vt:lpstr>Wingdings</vt:lpstr>
      <vt:lpstr>Calibri</vt:lpstr>
      <vt:lpstr>Helvetica Neue</vt:lpstr>
      <vt:lpstr>Courier New</vt:lpstr>
      <vt:lpstr>Helvetica</vt:lpstr>
      <vt:lpstr>Office Theme</vt:lpstr>
      <vt:lpstr>Acrobat Document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4</cp:revision>
  <dcterms:created xsi:type="dcterms:W3CDTF">2022-09-23T13:22:47Z</dcterms:created>
  <dcterms:modified xsi:type="dcterms:W3CDTF">2023-01-14T17:49:33Z</dcterms:modified>
</cp:coreProperties>
</file>